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2"/>
  </p:sldMasterIdLst>
  <p:notesMasterIdLst>
    <p:notesMasterId r:id="rId12"/>
  </p:notesMasterIdLst>
  <p:handoutMasterIdLst>
    <p:handoutMasterId r:id="rId13"/>
  </p:handoutMasterIdLst>
  <p:sldIdLst>
    <p:sldId id="257" r:id="rId3"/>
    <p:sldId id="1690" r:id="rId4"/>
    <p:sldId id="1662" r:id="rId5"/>
    <p:sldId id="1695" r:id="rId6"/>
    <p:sldId id="1696" r:id="rId7"/>
    <p:sldId id="1694" r:id="rId8"/>
    <p:sldId id="265" r:id="rId9"/>
    <p:sldId id="261" r:id="rId10"/>
    <p:sldId id="260" r:id="rId11"/>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70" autoAdjust="0"/>
    <p:restoredTop sz="87483" autoAdjust="0"/>
  </p:normalViewPr>
  <p:slideViewPr>
    <p:cSldViewPr snapToGrid="0">
      <p:cViewPr varScale="1">
        <p:scale>
          <a:sx n="117" d="100"/>
          <a:sy n="117" d="100"/>
        </p:scale>
        <p:origin x="192" y="968"/>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984"/>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Master" Target="slideMasters/slideMaster1.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4/9/19 5:36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png>
</file>

<file path=ppt/media/image17.png>
</file>

<file path=ppt/media/image18.png>
</file>

<file path=ppt/media/image19.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4/9/19 5:36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4/9/19 5:36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4/9/19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12925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4/9/19 5:36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4/9/19 5:36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4/9/19 5:36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12379013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2558777"/>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1"/>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49" r:id="rId27"/>
    <p:sldLayoutId id="2147484550" r:id="rId28"/>
    <p:sldLayoutId id="2147484551" r:id="rId29"/>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6" y="2849880"/>
            <a:ext cx="7924720" cy="2015239"/>
          </a:xfrm>
        </p:spPr>
        <p:txBody>
          <a:bodyPr/>
          <a:lstStyle/>
          <a:p>
            <a:r>
              <a:rPr lang="en-US" dirty="0"/>
              <a:t>Change Notifications with</a:t>
            </a:r>
            <a:br>
              <a:rPr lang="en-US" dirty="0"/>
            </a:br>
            <a:r>
              <a:rPr lang="en-US" dirty="0"/>
              <a:t>Microsoft Graph</a:t>
            </a:r>
          </a:p>
        </p:txBody>
      </p:sp>
      <p:sp>
        <p:nvSpPr>
          <p:cNvPr id="5" name="Text Placeholder 4"/>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058B3-CB4A-424B-ADD1-96CAA62C74F8}"/>
              </a:ext>
            </a:extLst>
          </p:cNvPr>
          <p:cNvSpPr>
            <a:spLocks noGrp="1"/>
          </p:cNvSpPr>
          <p:nvPr>
            <p:ph type="title"/>
          </p:nvPr>
        </p:nvSpPr>
        <p:spPr/>
        <p:txBody>
          <a:bodyPr/>
          <a:lstStyle/>
          <a:p>
            <a:r>
              <a:rPr lang="en-US" dirty="0"/>
              <a:t>Microsoft 365 Platform</a:t>
            </a:r>
          </a:p>
        </p:txBody>
      </p:sp>
      <p:pic>
        <p:nvPicPr>
          <p:cNvPr id="389" name="Picture 388">
            <a:extLst>
              <a:ext uri="{FF2B5EF4-FFF2-40B4-BE49-F238E27FC236}">
                <a16:creationId xmlns:a16="http://schemas.microsoft.com/office/drawing/2014/main" id="{24C1D9FB-1413-41CC-B0FE-2638DBC83830}"/>
              </a:ext>
            </a:extLst>
          </p:cNvPr>
          <p:cNvPicPr>
            <a:picLocks noChangeAspect="1"/>
          </p:cNvPicPr>
          <p:nvPr/>
        </p:nvPicPr>
        <p:blipFill rotWithShape="1">
          <a:blip r:embed="rId3">
            <a:lum bright="70000" contrast="-70000"/>
          </a:blip>
          <a:srcRect l="29939" t="12869" b="5805"/>
          <a:stretch/>
        </p:blipFill>
        <p:spPr>
          <a:xfrm>
            <a:off x="4812975" y="5086404"/>
            <a:ext cx="2403013" cy="1241242"/>
          </a:xfrm>
          <a:prstGeom prst="rect">
            <a:avLst/>
          </a:prstGeom>
        </p:spPr>
      </p:pic>
      <p:pic>
        <p:nvPicPr>
          <p:cNvPr id="390" name="Picture 389">
            <a:extLst>
              <a:ext uri="{FF2B5EF4-FFF2-40B4-BE49-F238E27FC236}">
                <a16:creationId xmlns:a16="http://schemas.microsoft.com/office/drawing/2014/main" id="{6CFE1B31-958A-4675-A08F-76E2FBA0848D}"/>
              </a:ext>
            </a:extLst>
          </p:cNvPr>
          <p:cNvPicPr>
            <a:picLocks noChangeAspect="1"/>
          </p:cNvPicPr>
          <p:nvPr/>
        </p:nvPicPr>
        <p:blipFill rotWithShape="1">
          <a:blip r:embed="rId3">
            <a:lum bright="70000" contrast="-70000"/>
          </a:blip>
          <a:srcRect l="29939" t="12869" b="5805"/>
          <a:stretch/>
        </p:blipFill>
        <p:spPr>
          <a:xfrm>
            <a:off x="411609" y="5109453"/>
            <a:ext cx="2403013" cy="1241242"/>
          </a:xfrm>
          <a:prstGeom prst="rect">
            <a:avLst/>
          </a:prstGeom>
        </p:spPr>
      </p:pic>
      <p:pic>
        <p:nvPicPr>
          <p:cNvPr id="391" name="Picture 390">
            <a:extLst>
              <a:ext uri="{FF2B5EF4-FFF2-40B4-BE49-F238E27FC236}">
                <a16:creationId xmlns:a16="http://schemas.microsoft.com/office/drawing/2014/main" id="{EC1F23B5-860A-4C19-B1C3-1BE895D482BD}"/>
              </a:ext>
            </a:extLst>
          </p:cNvPr>
          <p:cNvPicPr>
            <a:picLocks noChangeAspect="1"/>
          </p:cNvPicPr>
          <p:nvPr/>
        </p:nvPicPr>
        <p:blipFill rotWithShape="1">
          <a:blip r:embed="rId3">
            <a:lum bright="70000" contrast="-70000"/>
          </a:blip>
          <a:srcRect l="29939" t="12869" b="5805"/>
          <a:stretch/>
        </p:blipFill>
        <p:spPr>
          <a:xfrm>
            <a:off x="6999903" y="5093201"/>
            <a:ext cx="2441968" cy="1241242"/>
          </a:xfrm>
          <a:prstGeom prst="rect">
            <a:avLst/>
          </a:prstGeom>
        </p:spPr>
      </p:pic>
      <p:pic>
        <p:nvPicPr>
          <p:cNvPr id="392" name="Picture 391">
            <a:extLst>
              <a:ext uri="{FF2B5EF4-FFF2-40B4-BE49-F238E27FC236}">
                <a16:creationId xmlns:a16="http://schemas.microsoft.com/office/drawing/2014/main" id="{3E427282-5BFB-4C8D-B373-F72A99294A3C}"/>
              </a:ext>
            </a:extLst>
          </p:cNvPr>
          <p:cNvPicPr>
            <a:picLocks noChangeAspect="1"/>
          </p:cNvPicPr>
          <p:nvPr/>
        </p:nvPicPr>
        <p:blipFill rotWithShape="1">
          <a:blip r:embed="rId3">
            <a:lum bright="70000" contrast="-70000"/>
          </a:blip>
          <a:srcRect l="29939" t="12869" b="5805"/>
          <a:stretch/>
        </p:blipFill>
        <p:spPr>
          <a:xfrm>
            <a:off x="9216991" y="5100009"/>
            <a:ext cx="2533381" cy="1241242"/>
          </a:xfrm>
          <a:prstGeom prst="rect">
            <a:avLst/>
          </a:prstGeom>
        </p:spPr>
      </p:pic>
      <p:sp>
        <p:nvSpPr>
          <p:cNvPr id="396" name="Rectangle 395">
            <a:extLst>
              <a:ext uri="{FF2B5EF4-FFF2-40B4-BE49-F238E27FC236}">
                <a16:creationId xmlns:a16="http://schemas.microsoft.com/office/drawing/2014/main" id="{B4B8B249-D569-44E9-88FC-364F6221EC60}"/>
              </a:ext>
            </a:extLst>
          </p:cNvPr>
          <p:cNvSpPr/>
          <p:nvPr/>
        </p:nvSpPr>
        <p:spPr>
          <a:xfrm>
            <a:off x="9119032" y="1277267"/>
            <a:ext cx="2631340" cy="3587818"/>
          </a:xfrm>
          <a:prstGeom prst="rect">
            <a:avLst/>
          </a:prstGeom>
          <a:solidFill>
            <a:schemeClr val="bg1"/>
          </a:solidFill>
          <a:ln w="15875">
            <a:solidFill>
              <a:schemeClr val="accent1"/>
            </a:solidFill>
          </a:ln>
        </p:spPr>
        <p:style>
          <a:lnRef idx="2">
            <a:schemeClr val="accent6">
              <a:shade val="50000"/>
            </a:schemeClr>
          </a:lnRef>
          <a:fillRef idx="1">
            <a:schemeClr val="accent6"/>
          </a:fillRef>
          <a:effectRef idx="0">
            <a:schemeClr val="accent6"/>
          </a:effectRef>
          <a:fontRef idx="minor">
            <a:schemeClr val="lt1"/>
          </a:fontRef>
        </p:style>
        <p:txBody>
          <a:bodyPr tIns="9144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web, device, </a:t>
            </a:r>
            <a:b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b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and service apps</a:t>
            </a:r>
          </a:p>
        </p:txBody>
      </p:sp>
      <p:sp>
        <p:nvSpPr>
          <p:cNvPr id="397" name="Rectangle 396">
            <a:extLst>
              <a:ext uri="{FF2B5EF4-FFF2-40B4-BE49-F238E27FC236}">
                <a16:creationId xmlns:a16="http://schemas.microsoft.com/office/drawing/2014/main" id="{9005F082-53A5-486D-A2C7-4987206D3EA3}"/>
              </a:ext>
            </a:extLst>
          </p:cNvPr>
          <p:cNvSpPr/>
          <p:nvPr/>
        </p:nvSpPr>
        <p:spPr>
          <a:xfrm>
            <a:off x="426689" y="1277595"/>
            <a:ext cx="8513969" cy="3587818"/>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D0D0D"/>
              </a:solidFill>
              <a:effectLst/>
              <a:uLnTx/>
              <a:uFillTx/>
              <a:latin typeface="Segoe UI Semibold" panose="020B0702040204020203" pitchFamily="34" charset="0"/>
              <a:ea typeface="+mn-ea"/>
              <a:cs typeface="Segoe UI Semibold" panose="020B0702040204020203" pitchFamily="34" charset="0"/>
            </a:endParaRPr>
          </a:p>
        </p:txBody>
      </p:sp>
      <p:sp>
        <p:nvSpPr>
          <p:cNvPr id="398" name="Rectangle 397">
            <a:extLst>
              <a:ext uri="{FF2B5EF4-FFF2-40B4-BE49-F238E27FC236}">
                <a16:creationId xmlns:a16="http://schemas.microsoft.com/office/drawing/2014/main" id="{32CDD411-6375-4C88-A76B-EC69EF064023}"/>
              </a:ext>
            </a:extLst>
          </p:cNvPr>
          <p:cNvSpPr/>
          <p:nvPr/>
        </p:nvSpPr>
        <p:spPr bwMode="auto">
          <a:xfrm>
            <a:off x="426688" y="1282927"/>
            <a:ext cx="8513969"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Extend Microsoft 365 experiences</a:t>
            </a:r>
          </a:p>
        </p:txBody>
      </p:sp>
      <p:sp>
        <p:nvSpPr>
          <p:cNvPr id="399" name="Rectangle 398">
            <a:extLst>
              <a:ext uri="{FF2B5EF4-FFF2-40B4-BE49-F238E27FC236}">
                <a16:creationId xmlns:a16="http://schemas.microsoft.com/office/drawing/2014/main" id="{89B426E4-38FB-419B-89E4-510569C59A12}"/>
              </a:ext>
            </a:extLst>
          </p:cNvPr>
          <p:cNvSpPr/>
          <p:nvPr/>
        </p:nvSpPr>
        <p:spPr>
          <a:xfrm>
            <a:off x="3565712" y="1288987"/>
            <a:ext cx="1627166" cy="458461"/>
          </a:xfrm>
          <a:prstGeom prst="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endParaRPr>
          </a:p>
        </p:txBody>
      </p:sp>
      <p:sp>
        <p:nvSpPr>
          <p:cNvPr id="400" name="Rectangle 399">
            <a:extLst>
              <a:ext uri="{FF2B5EF4-FFF2-40B4-BE49-F238E27FC236}">
                <a16:creationId xmlns:a16="http://schemas.microsoft.com/office/drawing/2014/main" id="{C68733C3-A236-4C1D-A0F5-38D2853B3C7D}"/>
              </a:ext>
            </a:extLst>
          </p:cNvPr>
          <p:cNvSpPr/>
          <p:nvPr/>
        </p:nvSpPr>
        <p:spPr>
          <a:xfrm>
            <a:off x="426690" y="5086787"/>
            <a:ext cx="11338621" cy="1258116"/>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prstClr val="white"/>
                </a:solidFill>
                <a:effectLst/>
                <a:uLnTx/>
                <a:uFillTx/>
                <a:latin typeface="Calibri" panose="020F0502020204030204"/>
                <a:ea typeface="+mn-ea"/>
                <a:cs typeface="+mn-cs"/>
              </a:rPr>
              <a:t>1</a:t>
            </a:r>
          </a:p>
        </p:txBody>
      </p:sp>
      <p:sp>
        <p:nvSpPr>
          <p:cNvPr id="401" name="TextBox 400">
            <a:extLst>
              <a:ext uri="{FF2B5EF4-FFF2-40B4-BE49-F238E27FC236}">
                <a16:creationId xmlns:a16="http://schemas.microsoft.com/office/drawing/2014/main" id="{E10CE1AF-A06C-4CDF-8178-B6DCFFD6254C}"/>
              </a:ext>
            </a:extLst>
          </p:cNvPr>
          <p:cNvSpPr txBox="1"/>
          <p:nvPr/>
        </p:nvSpPr>
        <p:spPr>
          <a:xfrm>
            <a:off x="9033764" y="4291900"/>
            <a:ext cx="2648215" cy="489365"/>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Semibold"/>
                <a:ea typeface="+mn-ea"/>
                <a:cs typeface="+mn-cs"/>
              </a:rPr>
              <a:t>iOS/Android/Windows/Web</a:t>
            </a:r>
          </a:p>
        </p:txBody>
      </p:sp>
      <p:grpSp>
        <p:nvGrpSpPr>
          <p:cNvPr id="402" name="Group 401">
            <a:extLst>
              <a:ext uri="{FF2B5EF4-FFF2-40B4-BE49-F238E27FC236}">
                <a16:creationId xmlns:a16="http://schemas.microsoft.com/office/drawing/2014/main" id="{53C232C1-2AE4-4064-9BC3-4E10C0476211}"/>
              </a:ext>
            </a:extLst>
          </p:cNvPr>
          <p:cNvGrpSpPr/>
          <p:nvPr/>
        </p:nvGrpSpPr>
        <p:grpSpPr>
          <a:xfrm>
            <a:off x="554187" y="2229506"/>
            <a:ext cx="1506874" cy="2417642"/>
            <a:chOff x="554186" y="1954179"/>
            <a:chExt cx="1667341" cy="2660311"/>
          </a:xfrm>
        </p:grpSpPr>
        <p:sp>
          <p:nvSpPr>
            <p:cNvPr id="403" name="TextBox 402">
              <a:extLst>
                <a:ext uri="{FF2B5EF4-FFF2-40B4-BE49-F238E27FC236}">
                  <a16:creationId xmlns:a16="http://schemas.microsoft.com/office/drawing/2014/main" id="{D648BE0E-1363-4ABE-BB58-6534993BFD01}"/>
                </a:ext>
              </a:extLst>
            </p:cNvPr>
            <p:cNvSpPr txBox="1"/>
            <p:nvPr/>
          </p:nvSpPr>
          <p:spPr>
            <a:xfrm>
              <a:off x="554186" y="1954179"/>
              <a:ext cx="1667341" cy="489295"/>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Documents</a:t>
              </a:r>
            </a:p>
          </p:txBody>
        </p:sp>
        <p:sp>
          <p:nvSpPr>
            <p:cNvPr id="404" name="Freeform 124">
              <a:extLst>
                <a:ext uri="{FF2B5EF4-FFF2-40B4-BE49-F238E27FC236}">
                  <a16:creationId xmlns:a16="http://schemas.microsoft.com/office/drawing/2014/main" id="{609935B1-B0BF-4D28-A42B-1750DC1FA09B}"/>
                </a:ext>
              </a:extLst>
            </p:cNvPr>
            <p:cNvSpPr>
              <a:spLocks/>
            </p:cNvSpPr>
            <p:nvPr/>
          </p:nvSpPr>
          <p:spPr bwMode="auto">
            <a:xfrm>
              <a:off x="599550" y="2374286"/>
              <a:ext cx="1569400" cy="2240204"/>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05" name="Group 404">
              <a:extLst>
                <a:ext uri="{FF2B5EF4-FFF2-40B4-BE49-F238E27FC236}">
                  <a16:creationId xmlns:a16="http://schemas.microsoft.com/office/drawing/2014/main" id="{635C6488-22F5-4C61-B8C9-E175F0BF564D}"/>
                </a:ext>
              </a:extLst>
            </p:cNvPr>
            <p:cNvGrpSpPr/>
            <p:nvPr/>
          </p:nvGrpSpPr>
          <p:grpSpPr>
            <a:xfrm>
              <a:off x="1802614" y="2455210"/>
              <a:ext cx="178777" cy="51888"/>
              <a:chOff x="3519313" y="2455072"/>
              <a:chExt cx="178802" cy="51895"/>
            </a:xfrm>
          </p:grpSpPr>
          <p:cxnSp>
            <p:nvCxnSpPr>
              <p:cNvPr id="422" name="Straight Connector 421">
                <a:extLst>
                  <a:ext uri="{FF2B5EF4-FFF2-40B4-BE49-F238E27FC236}">
                    <a16:creationId xmlns:a16="http://schemas.microsoft.com/office/drawing/2014/main" id="{A2E323A5-C600-44A1-9182-B5B89624F713}"/>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3" name="Rectangle 422">
                <a:extLst>
                  <a:ext uri="{FF2B5EF4-FFF2-40B4-BE49-F238E27FC236}">
                    <a16:creationId xmlns:a16="http://schemas.microsoft.com/office/drawing/2014/main" id="{DAF0A70A-33C2-4CE5-B0B2-85ECB2F2304E}"/>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406" name="Straight Connector 405">
              <a:extLst>
                <a:ext uri="{FF2B5EF4-FFF2-40B4-BE49-F238E27FC236}">
                  <a16:creationId xmlns:a16="http://schemas.microsoft.com/office/drawing/2014/main" id="{7C723DD2-6FE7-44B3-88AA-406D8E1298CD}"/>
                </a:ext>
              </a:extLst>
            </p:cNvPr>
            <p:cNvCxnSpPr>
              <a:cxnSpLocks/>
            </p:cNvCxnSpPr>
            <p:nvPr/>
          </p:nvCxnSpPr>
          <p:spPr>
            <a:xfrm>
              <a:off x="699340" y="2801609"/>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4002905B-7D41-4CEA-9656-F35A7797A43F}"/>
                </a:ext>
              </a:extLst>
            </p:cNvPr>
            <p:cNvCxnSpPr/>
            <p:nvPr/>
          </p:nvCxnSpPr>
          <p:spPr>
            <a:xfrm>
              <a:off x="699340" y="2988548"/>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3BAE0790-9AA7-48E7-8E14-34A8B0FCC864}"/>
                </a:ext>
              </a:extLst>
            </p:cNvPr>
            <p:cNvCxnSpPr/>
            <p:nvPr/>
          </p:nvCxnSpPr>
          <p:spPr>
            <a:xfrm>
              <a:off x="699340" y="3175486"/>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a:extLst>
                <a:ext uri="{FF2B5EF4-FFF2-40B4-BE49-F238E27FC236}">
                  <a16:creationId xmlns:a16="http://schemas.microsoft.com/office/drawing/2014/main" id="{5BFE027B-5ED2-40DF-B85B-F2B82A9BE2EF}"/>
                </a:ext>
              </a:extLst>
            </p:cNvPr>
            <p:cNvCxnSpPr/>
            <p:nvPr/>
          </p:nvCxnSpPr>
          <p:spPr>
            <a:xfrm>
              <a:off x="699340" y="3362425"/>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id="{5D369368-C1AD-4B15-8495-EA76EDA58F37}"/>
                </a:ext>
              </a:extLst>
            </p:cNvPr>
            <p:cNvCxnSpPr/>
            <p:nvPr/>
          </p:nvCxnSpPr>
          <p:spPr>
            <a:xfrm>
              <a:off x="699339" y="3736302"/>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id="{E24E0456-4570-4222-865D-FF56BC7434D7}"/>
                </a:ext>
              </a:extLst>
            </p:cNvPr>
            <p:cNvCxnSpPr/>
            <p:nvPr/>
          </p:nvCxnSpPr>
          <p:spPr>
            <a:xfrm>
              <a:off x="699339" y="3549363"/>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id="{5CABEB12-7AA6-45A9-9687-E6DB1C92A6A2}"/>
                </a:ext>
              </a:extLst>
            </p:cNvPr>
            <p:cNvCxnSpPr/>
            <p:nvPr/>
          </p:nvCxnSpPr>
          <p:spPr>
            <a:xfrm>
              <a:off x="699339" y="4484055"/>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413" name="Straight Connector 412">
              <a:extLst>
                <a:ext uri="{FF2B5EF4-FFF2-40B4-BE49-F238E27FC236}">
                  <a16:creationId xmlns:a16="http://schemas.microsoft.com/office/drawing/2014/main" id="{6B3532BD-E1F0-4C41-B780-3B892677650C}"/>
                </a:ext>
              </a:extLst>
            </p:cNvPr>
            <p:cNvCxnSpPr/>
            <p:nvPr/>
          </p:nvCxnSpPr>
          <p:spPr>
            <a:xfrm>
              <a:off x="699339" y="4297117"/>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414" name="Rectangle 413">
              <a:extLst>
                <a:ext uri="{FF2B5EF4-FFF2-40B4-BE49-F238E27FC236}">
                  <a16:creationId xmlns:a16="http://schemas.microsoft.com/office/drawing/2014/main" id="{5626128C-730F-47B0-A74D-9E05724894BC}"/>
                </a:ext>
              </a:extLst>
            </p:cNvPr>
            <p:cNvSpPr/>
            <p:nvPr/>
          </p:nvSpPr>
          <p:spPr>
            <a:xfrm>
              <a:off x="1027661" y="3882397"/>
              <a:ext cx="735186" cy="279621"/>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15" name="Group 414">
              <a:extLst>
                <a:ext uri="{FF2B5EF4-FFF2-40B4-BE49-F238E27FC236}">
                  <a16:creationId xmlns:a16="http://schemas.microsoft.com/office/drawing/2014/main" id="{5FB17DC9-394C-463E-A73C-673CBC6065F1}"/>
                </a:ext>
              </a:extLst>
            </p:cNvPr>
            <p:cNvGrpSpPr/>
            <p:nvPr/>
          </p:nvGrpSpPr>
          <p:grpSpPr>
            <a:xfrm>
              <a:off x="1617809" y="2911668"/>
              <a:ext cx="441960" cy="436344"/>
              <a:chOff x="5236308" y="471199"/>
              <a:chExt cx="662637" cy="654216"/>
            </a:xfrm>
          </p:grpSpPr>
          <p:sp>
            <p:nvSpPr>
              <p:cNvPr id="420" name="Partial Circle 419">
                <a:extLst>
                  <a:ext uri="{FF2B5EF4-FFF2-40B4-BE49-F238E27FC236}">
                    <a16:creationId xmlns:a16="http://schemas.microsoft.com/office/drawing/2014/main" id="{B4504C37-A7BB-4156-9D6A-79C5D4F534C9}"/>
                  </a:ext>
                </a:extLst>
              </p:cNvPr>
              <p:cNvSpPr/>
              <p:nvPr/>
            </p:nvSpPr>
            <p:spPr bwMode="auto">
              <a:xfrm>
                <a:off x="5236308" y="508000"/>
                <a:ext cx="617415" cy="617415"/>
              </a:xfrm>
              <a:prstGeom prst="pi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1" name="Partial Circle 420">
                <a:extLst>
                  <a:ext uri="{FF2B5EF4-FFF2-40B4-BE49-F238E27FC236}">
                    <a16:creationId xmlns:a16="http://schemas.microsoft.com/office/drawing/2014/main" id="{15604ADB-133B-43EC-A046-D35C29E8ECAF}"/>
                  </a:ext>
                </a:extLst>
              </p:cNvPr>
              <p:cNvSpPr/>
              <p:nvPr/>
            </p:nvSpPr>
            <p:spPr bwMode="auto">
              <a:xfrm rot="18411831">
                <a:off x="5272772" y="471199"/>
                <a:ext cx="626173" cy="626173"/>
              </a:xfrm>
              <a:prstGeom prst="pie">
                <a:avLst>
                  <a:gd name="adj1" fmla="val 19394019"/>
                  <a:gd name="adj2" fmla="val 3105972"/>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cxnSp>
          <p:nvCxnSpPr>
            <p:cNvPr id="416" name="Straight Connector 415">
              <a:extLst>
                <a:ext uri="{FF2B5EF4-FFF2-40B4-BE49-F238E27FC236}">
                  <a16:creationId xmlns:a16="http://schemas.microsoft.com/office/drawing/2014/main" id="{57AA1F80-08BD-4A87-A0C8-814990EA7213}"/>
                </a:ext>
              </a:extLst>
            </p:cNvPr>
            <p:cNvCxnSpPr>
              <a:cxnSpLocks/>
            </p:cNvCxnSpPr>
            <p:nvPr/>
          </p:nvCxnSpPr>
          <p:spPr>
            <a:xfrm>
              <a:off x="599550" y="2611553"/>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17" name="Group 416">
              <a:extLst>
                <a:ext uri="{FF2B5EF4-FFF2-40B4-BE49-F238E27FC236}">
                  <a16:creationId xmlns:a16="http://schemas.microsoft.com/office/drawing/2014/main" id="{9163892A-B8E6-4038-9695-60B5DBF16EEF}"/>
                </a:ext>
              </a:extLst>
            </p:cNvPr>
            <p:cNvGrpSpPr/>
            <p:nvPr/>
          </p:nvGrpSpPr>
          <p:grpSpPr>
            <a:xfrm>
              <a:off x="2035536" y="2448739"/>
              <a:ext cx="59952" cy="59952"/>
              <a:chOff x="3544362" y="2448739"/>
              <a:chExt cx="59952" cy="59952"/>
            </a:xfrm>
          </p:grpSpPr>
          <p:cxnSp>
            <p:nvCxnSpPr>
              <p:cNvPr id="418" name="Straight Connector 417">
                <a:extLst>
                  <a:ext uri="{FF2B5EF4-FFF2-40B4-BE49-F238E27FC236}">
                    <a16:creationId xmlns:a16="http://schemas.microsoft.com/office/drawing/2014/main" id="{D7DC8C8B-FA2C-44E0-8A7F-558127E3B923}"/>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id="{25AD6BEA-FEA1-4AAA-8F8B-B029E908545F}"/>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424" name="Group 423">
            <a:extLst>
              <a:ext uri="{FF2B5EF4-FFF2-40B4-BE49-F238E27FC236}">
                <a16:creationId xmlns:a16="http://schemas.microsoft.com/office/drawing/2014/main" id="{435FC9D9-BE2E-4BDD-A52E-8BCD5A3F346F}"/>
              </a:ext>
            </a:extLst>
          </p:cNvPr>
          <p:cNvGrpSpPr/>
          <p:nvPr/>
        </p:nvGrpSpPr>
        <p:grpSpPr>
          <a:xfrm>
            <a:off x="2122669" y="2815266"/>
            <a:ext cx="2509648" cy="1828445"/>
            <a:chOff x="2266283" y="2734746"/>
            <a:chExt cx="2615623" cy="1910922"/>
          </a:xfrm>
        </p:grpSpPr>
        <p:sp>
          <p:nvSpPr>
            <p:cNvPr id="425" name="TextBox 424">
              <a:extLst>
                <a:ext uri="{FF2B5EF4-FFF2-40B4-BE49-F238E27FC236}">
                  <a16:creationId xmlns:a16="http://schemas.microsoft.com/office/drawing/2014/main" id="{71E85675-BB21-4DB5-BA79-2DD0A6ADAA04}"/>
                </a:ext>
              </a:extLst>
            </p:cNvPr>
            <p:cNvSpPr txBox="1"/>
            <p:nvPr/>
          </p:nvSpPr>
          <p:spPr>
            <a:xfrm>
              <a:off x="2671849" y="2734746"/>
              <a:ext cx="1834076" cy="493142"/>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Conversations</a:t>
              </a:r>
            </a:p>
          </p:txBody>
        </p:sp>
        <p:grpSp>
          <p:nvGrpSpPr>
            <p:cNvPr id="426" name="Group 425">
              <a:extLst>
                <a:ext uri="{FF2B5EF4-FFF2-40B4-BE49-F238E27FC236}">
                  <a16:creationId xmlns:a16="http://schemas.microsoft.com/office/drawing/2014/main" id="{E875E0E6-B461-45E9-A764-F01FE09055EF}"/>
                </a:ext>
              </a:extLst>
            </p:cNvPr>
            <p:cNvGrpSpPr/>
            <p:nvPr/>
          </p:nvGrpSpPr>
          <p:grpSpPr>
            <a:xfrm>
              <a:off x="2266283" y="3152287"/>
              <a:ext cx="2615623" cy="1493381"/>
              <a:chOff x="860785" y="2274531"/>
              <a:chExt cx="1711028" cy="976904"/>
            </a:xfrm>
          </p:grpSpPr>
          <p:grpSp>
            <p:nvGrpSpPr>
              <p:cNvPr id="437" name="Group 436">
                <a:extLst>
                  <a:ext uri="{FF2B5EF4-FFF2-40B4-BE49-F238E27FC236}">
                    <a16:creationId xmlns:a16="http://schemas.microsoft.com/office/drawing/2014/main" id="{49DDBE94-57EE-4DF3-B96C-4E0BB3A60D3C}"/>
                  </a:ext>
                </a:extLst>
              </p:cNvPr>
              <p:cNvGrpSpPr/>
              <p:nvPr/>
            </p:nvGrpSpPr>
            <p:grpSpPr>
              <a:xfrm>
                <a:off x="860785" y="2274531"/>
                <a:ext cx="1711028" cy="976904"/>
                <a:chOff x="506413" y="1787409"/>
                <a:chExt cx="2105025" cy="1201854"/>
              </a:xfrm>
            </p:grpSpPr>
            <p:sp>
              <p:nvSpPr>
                <p:cNvPr id="441" name="Rectangle 20">
                  <a:extLst>
                    <a:ext uri="{FF2B5EF4-FFF2-40B4-BE49-F238E27FC236}">
                      <a16:creationId xmlns:a16="http://schemas.microsoft.com/office/drawing/2014/main" id="{B33B93EB-5872-4DDE-9778-F68FA37E5ED0}"/>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2" name="Oval 21">
                  <a:extLst>
                    <a:ext uri="{FF2B5EF4-FFF2-40B4-BE49-F238E27FC236}">
                      <a16:creationId xmlns:a16="http://schemas.microsoft.com/office/drawing/2014/main" id="{254C58B7-0266-47D4-96FA-B12CDF18E59D}"/>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3" name="Freeform 23">
                  <a:extLst>
                    <a:ext uri="{FF2B5EF4-FFF2-40B4-BE49-F238E27FC236}">
                      <a16:creationId xmlns:a16="http://schemas.microsoft.com/office/drawing/2014/main" id="{8DCD5C5A-0DB7-4E9C-A250-5A279E79FBDD}"/>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438" name="Rectangle 437">
                <a:extLst>
                  <a:ext uri="{FF2B5EF4-FFF2-40B4-BE49-F238E27FC236}">
                    <a16:creationId xmlns:a16="http://schemas.microsoft.com/office/drawing/2014/main" id="{3973F69B-8D6C-4BA2-ACD6-908490901C29}"/>
                  </a:ext>
                </a:extLst>
              </p:cNvPr>
              <p:cNvSpPr/>
              <p:nvPr/>
            </p:nvSpPr>
            <p:spPr bwMode="auto">
              <a:xfrm>
                <a:off x="1416844" y="2379232"/>
                <a:ext cx="846536" cy="7395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38">
                <a:extLst>
                  <a:ext uri="{FF2B5EF4-FFF2-40B4-BE49-F238E27FC236}">
                    <a16:creationId xmlns:a16="http://schemas.microsoft.com/office/drawing/2014/main" id="{244AA675-5ECC-45D7-A555-F647D54B88B8}"/>
                  </a:ext>
                </a:extLst>
              </p:cNvPr>
              <p:cNvSpPr/>
              <p:nvPr/>
            </p:nvSpPr>
            <p:spPr bwMode="auto">
              <a:xfrm>
                <a:off x="1142807" y="2375321"/>
                <a:ext cx="234036" cy="73958"/>
              </a:xfrm>
              <a:prstGeom prst="rect">
                <a:avLst/>
              </a:prstGeom>
              <a:solidFill>
                <a:schemeClr val="bg1"/>
              </a:solid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14" tIns="91414" rIns="34285" bIns="34285" rtlCol="0" anchor="b" anchorCtr="0"/>
              <a:lstStyle/>
              <a:p>
                <a:pPr marL="0" marR="0" lvl="0" indent="0" algn="ctr" defTabSz="932048"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0" name="Rectangle 439">
                <a:extLst>
                  <a:ext uri="{FF2B5EF4-FFF2-40B4-BE49-F238E27FC236}">
                    <a16:creationId xmlns:a16="http://schemas.microsoft.com/office/drawing/2014/main" id="{19AA5B78-C2A1-4094-B326-C9A917353320}"/>
                  </a:ext>
                </a:extLst>
              </p:cNvPr>
              <p:cNvSpPr/>
              <p:nvPr/>
            </p:nvSpPr>
            <p:spPr bwMode="auto">
              <a:xfrm>
                <a:off x="1142807" y="2375321"/>
                <a:ext cx="234036" cy="709167"/>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427" name="Straight Connector 426">
              <a:extLst>
                <a:ext uri="{FF2B5EF4-FFF2-40B4-BE49-F238E27FC236}">
                  <a16:creationId xmlns:a16="http://schemas.microsoft.com/office/drawing/2014/main" id="{7ED1F949-FC8C-491E-A289-808B4273E484}"/>
                </a:ext>
              </a:extLst>
            </p:cNvPr>
            <p:cNvCxnSpPr/>
            <p:nvPr/>
          </p:nvCxnSpPr>
          <p:spPr>
            <a:xfrm>
              <a:off x="3343330" y="3589569"/>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8" name="Straight Connector 427">
              <a:extLst>
                <a:ext uri="{FF2B5EF4-FFF2-40B4-BE49-F238E27FC236}">
                  <a16:creationId xmlns:a16="http://schemas.microsoft.com/office/drawing/2014/main" id="{011231E9-7CF5-4831-81EF-74F89FE432B6}"/>
                </a:ext>
              </a:extLst>
            </p:cNvPr>
            <p:cNvCxnSpPr/>
            <p:nvPr/>
          </p:nvCxnSpPr>
          <p:spPr>
            <a:xfrm>
              <a:off x="3343330" y="365934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29" name="Group 428">
              <a:extLst>
                <a:ext uri="{FF2B5EF4-FFF2-40B4-BE49-F238E27FC236}">
                  <a16:creationId xmlns:a16="http://schemas.microsoft.com/office/drawing/2014/main" id="{600D7352-2F92-4C2F-85A3-DE46C6B15D6C}"/>
                </a:ext>
              </a:extLst>
            </p:cNvPr>
            <p:cNvGrpSpPr/>
            <p:nvPr/>
          </p:nvGrpSpPr>
          <p:grpSpPr>
            <a:xfrm>
              <a:off x="3465764" y="3856258"/>
              <a:ext cx="904970" cy="79564"/>
              <a:chOff x="5149230" y="3727609"/>
              <a:chExt cx="905098" cy="79575"/>
            </a:xfrm>
          </p:grpSpPr>
          <p:cxnSp>
            <p:nvCxnSpPr>
              <p:cNvPr id="435" name="Straight Connector 434">
                <a:extLst>
                  <a:ext uri="{FF2B5EF4-FFF2-40B4-BE49-F238E27FC236}">
                    <a16:creationId xmlns:a16="http://schemas.microsoft.com/office/drawing/2014/main" id="{55B83634-8F6D-4A07-A4C0-378AFD2BE69C}"/>
                  </a:ext>
                </a:extLst>
              </p:cNvPr>
              <p:cNvCxnSpPr/>
              <p:nvPr/>
            </p:nvCxnSpPr>
            <p:spPr>
              <a:xfrm>
                <a:off x="5149230" y="3727609"/>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56466D7F-34E0-461E-A6EE-30354709424D}"/>
                  </a:ext>
                </a:extLst>
              </p:cNvPr>
              <p:cNvCxnSpPr/>
              <p:nvPr/>
            </p:nvCxnSpPr>
            <p:spPr>
              <a:xfrm>
                <a:off x="5149230" y="3807184"/>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430" name="Straight Connector 429">
              <a:extLst>
                <a:ext uri="{FF2B5EF4-FFF2-40B4-BE49-F238E27FC236}">
                  <a16:creationId xmlns:a16="http://schemas.microsoft.com/office/drawing/2014/main" id="{1001D14F-317F-470C-AF7A-48A3668EF1D2}"/>
                </a:ext>
              </a:extLst>
            </p:cNvPr>
            <p:cNvCxnSpPr/>
            <p:nvPr/>
          </p:nvCxnSpPr>
          <p:spPr>
            <a:xfrm>
              <a:off x="3341660" y="414158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id="{614E0F55-E8F8-40E1-989D-16A39C78CCE9}"/>
                </a:ext>
              </a:extLst>
            </p:cNvPr>
            <p:cNvCxnSpPr/>
            <p:nvPr/>
          </p:nvCxnSpPr>
          <p:spPr>
            <a:xfrm>
              <a:off x="3341660" y="4211367"/>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32" name="people_5" title="Icon of a person with a box around them">
              <a:extLst>
                <a:ext uri="{FF2B5EF4-FFF2-40B4-BE49-F238E27FC236}">
                  <a16:creationId xmlns:a16="http://schemas.microsoft.com/office/drawing/2014/main" id="{A3507F6B-1205-4EF5-934B-402CB7C6858E}"/>
                </a:ext>
              </a:extLst>
            </p:cNvPr>
            <p:cNvSpPr>
              <a:spLocks noChangeAspect="1" noEditPoints="1"/>
            </p:cNvSpPr>
            <p:nvPr/>
          </p:nvSpPr>
          <p:spPr bwMode="auto">
            <a:xfrm>
              <a:off x="3214970" y="3559909"/>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3" name="people_5" title="Icon of a person with a box around them">
              <a:extLst>
                <a:ext uri="{FF2B5EF4-FFF2-40B4-BE49-F238E27FC236}">
                  <a16:creationId xmlns:a16="http://schemas.microsoft.com/office/drawing/2014/main" id="{86F06F8C-EC6F-4008-906D-DE805AEC19A5}"/>
                </a:ext>
              </a:extLst>
            </p:cNvPr>
            <p:cNvSpPr>
              <a:spLocks noChangeAspect="1" noEditPoints="1"/>
            </p:cNvSpPr>
            <p:nvPr/>
          </p:nvSpPr>
          <p:spPr bwMode="auto">
            <a:xfrm>
              <a:off x="3334788" y="3838756"/>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4" name="people_5" title="Icon of a person with a box around them">
              <a:extLst>
                <a:ext uri="{FF2B5EF4-FFF2-40B4-BE49-F238E27FC236}">
                  <a16:creationId xmlns:a16="http://schemas.microsoft.com/office/drawing/2014/main" id="{948A2757-B165-4E3B-B366-47CFBE083034}"/>
                </a:ext>
              </a:extLst>
            </p:cNvPr>
            <p:cNvSpPr>
              <a:spLocks noChangeAspect="1" noEditPoints="1"/>
            </p:cNvSpPr>
            <p:nvPr/>
          </p:nvSpPr>
          <p:spPr bwMode="auto">
            <a:xfrm>
              <a:off x="3209049" y="4100200"/>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grpSp>
      <p:grpSp>
        <p:nvGrpSpPr>
          <p:cNvPr id="444" name="Group 443">
            <a:extLst>
              <a:ext uri="{FF2B5EF4-FFF2-40B4-BE49-F238E27FC236}">
                <a16:creationId xmlns:a16="http://schemas.microsoft.com/office/drawing/2014/main" id="{F007ED73-819E-4DE9-BD73-D278B6B05026}"/>
              </a:ext>
            </a:extLst>
          </p:cNvPr>
          <p:cNvGrpSpPr/>
          <p:nvPr/>
        </p:nvGrpSpPr>
        <p:grpSpPr>
          <a:xfrm>
            <a:off x="4722705" y="2241366"/>
            <a:ext cx="1501789" cy="2402345"/>
            <a:chOff x="4992634" y="1954179"/>
            <a:chExt cx="1667341" cy="2655866"/>
          </a:xfrm>
        </p:grpSpPr>
        <p:grpSp>
          <p:nvGrpSpPr>
            <p:cNvPr id="445" name="Group 444">
              <a:extLst>
                <a:ext uri="{FF2B5EF4-FFF2-40B4-BE49-F238E27FC236}">
                  <a16:creationId xmlns:a16="http://schemas.microsoft.com/office/drawing/2014/main" id="{F8C06652-6CCD-43B3-B34D-C4018398359E}"/>
                </a:ext>
              </a:extLst>
            </p:cNvPr>
            <p:cNvGrpSpPr/>
            <p:nvPr/>
          </p:nvGrpSpPr>
          <p:grpSpPr>
            <a:xfrm>
              <a:off x="4992634" y="1954179"/>
              <a:ext cx="1667341" cy="2655866"/>
              <a:chOff x="6832147" y="1953970"/>
              <a:chExt cx="1667578" cy="2656243"/>
            </a:xfrm>
          </p:grpSpPr>
          <p:sp>
            <p:nvSpPr>
              <p:cNvPr id="513" name="TextBox 512">
                <a:extLst>
                  <a:ext uri="{FF2B5EF4-FFF2-40B4-BE49-F238E27FC236}">
                    <a16:creationId xmlns:a16="http://schemas.microsoft.com/office/drawing/2014/main" id="{FF5CB58D-1407-4E34-843C-90AFFE9D5D30}"/>
                  </a:ext>
                </a:extLst>
              </p:cNvPr>
              <p:cNvSpPr txBox="1"/>
              <p:nvPr/>
            </p:nvSpPr>
            <p:spPr>
              <a:xfrm>
                <a:off x="6832147" y="1953970"/>
                <a:ext cx="1667578" cy="489353"/>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Pages</a:t>
                </a:r>
              </a:p>
            </p:txBody>
          </p:sp>
          <p:sp>
            <p:nvSpPr>
              <p:cNvPr id="514" name="Freeform 124">
                <a:extLst>
                  <a:ext uri="{FF2B5EF4-FFF2-40B4-BE49-F238E27FC236}">
                    <a16:creationId xmlns:a16="http://schemas.microsoft.com/office/drawing/2014/main" id="{3295418C-35A9-4AF0-9D80-98D1059F8F8A}"/>
                  </a:ext>
                </a:extLst>
              </p:cNvPr>
              <p:cNvSpPr>
                <a:spLocks/>
              </p:cNvSpPr>
              <p:nvPr/>
            </p:nvSpPr>
            <p:spPr bwMode="auto">
              <a:xfrm>
                <a:off x="6881125" y="2369691"/>
                <a:ext cx="1569623" cy="2240522"/>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round/>
                <a:headEnd/>
                <a:tailEnd/>
              </a:ln>
              <a:extLst/>
            </p:spPr>
            <p:txBody>
              <a:bodyPr vert="horz" wrap="square" lIns="89630" tIns="44814" rIns="89630" bIns="44814" numCol="1" anchor="t" anchorCtr="0" compatLnSpc="1">
                <a:prstTxWarp prst="textNoShape">
                  <a:avLst/>
                </a:prstTxWarp>
              </a:bodyPr>
              <a:lstStyle/>
              <a:p>
                <a:pPr marL="0" marR="0" lvl="0" indent="0" algn="l"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515" name="Rectangle 514">
                <a:extLst>
                  <a:ext uri="{FF2B5EF4-FFF2-40B4-BE49-F238E27FC236}">
                    <a16:creationId xmlns:a16="http://schemas.microsoft.com/office/drawing/2014/main" id="{DD7B2A54-37EB-4865-A04F-BB7ED051B75F}"/>
                  </a:ext>
                </a:extLst>
              </p:cNvPr>
              <p:cNvSpPr/>
              <p:nvPr/>
            </p:nvSpPr>
            <p:spPr>
              <a:xfrm>
                <a:off x="7002590" y="2774445"/>
                <a:ext cx="1318182" cy="373929"/>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6" name="Rectangle 515">
                <a:extLst>
                  <a:ext uri="{FF2B5EF4-FFF2-40B4-BE49-F238E27FC236}">
                    <a16:creationId xmlns:a16="http://schemas.microsoft.com/office/drawing/2014/main" id="{FAF7EEA8-5338-48D4-8C9A-C9AB79F4C09D}"/>
                  </a:ext>
                </a:extLst>
              </p:cNvPr>
              <p:cNvSpPr/>
              <p:nvPr/>
            </p:nvSpPr>
            <p:spPr>
              <a:xfrm>
                <a:off x="7002590" y="3261494"/>
                <a:ext cx="320512" cy="359792"/>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7" name="Rectangle 516">
                <a:extLst>
                  <a:ext uri="{FF2B5EF4-FFF2-40B4-BE49-F238E27FC236}">
                    <a16:creationId xmlns:a16="http://schemas.microsoft.com/office/drawing/2014/main" id="{EC3C8FDA-3F51-4B14-887E-1FD6A1D8B566}"/>
                  </a:ext>
                </a:extLst>
              </p:cNvPr>
              <p:cNvSpPr/>
              <p:nvPr/>
            </p:nvSpPr>
            <p:spPr>
              <a:xfrm>
                <a:off x="7002589" y="3761115"/>
                <a:ext cx="819347" cy="719581"/>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8" name="Rectangle 517">
                <a:extLst>
                  <a:ext uri="{FF2B5EF4-FFF2-40B4-BE49-F238E27FC236}">
                    <a16:creationId xmlns:a16="http://schemas.microsoft.com/office/drawing/2014/main" id="{3958270B-4B9D-4FBE-B906-E6F21C51A3CB}"/>
                  </a:ext>
                </a:extLst>
              </p:cNvPr>
              <p:cNvSpPr/>
              <p:nvPr/>
            </p:nvSpPr>
            <p:spPr>
              <a:xfrm>
                <a:off x="7999243" y="3258189"/>
                <a:ext cx="320512" cy="1219203"/>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9" name="Rectangle 518">
                <a:extLst>
                  <a:ext uri="{FF2B5EF4-FFF2-40B4-BE49-F238E27FC236}">
                    <a16:creationId xmlns:a16="http://schemas.microsoft.com/office/drawing/2014/main" id="{F103E5CB-B226-4F7C-918B-9FDD8DE09FB0}"/>
                  </a:ext>
                </a:extLst>
              </p:cNvPr>
              <p:cNvSpPr/>
              <p:nvPr/>
            </p:nvSpPr>
            <p:spPr>
              <a:xfrm>
                <a:off x="7500408" y="3258190"/>
                <a:ext cx="320512" cy="359792"/>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grpSp>
        <p:grpSp>
          <p:nvGrpSpPr>
            <p:cNvPr id="446" name="Group 445">
              <a:extLst>
                <a:ext uri="{FF2B5EF4-FFF2-40B4-BE49-F238E27FC236}">
                  <a16:creationId xmlns:a16="http://schemas.microsoft.com/office/drawing/2014/main" id="{7AF6F641-74DC-45DF-85AA-4EED07689B28}"/>
                </a:ext>
              </a:extLst>
            </p:cNvPr>
            <p:cNvGrpSpPr/>
            <p:nvPr/>
          </p:nvGrpSpPr>
          <p:grpSpPr>
            <a:xfrm>
              <a:off x="6245149" y="2449934"/>
              <a:ext cx="178777" cy="51888"/>
              <a:chOff x="3519313" y="2455072"/>
              <a:chExt cx="178802" cy="51895"/>
            </a:xfrm>
          </p:grpSpPr>
          <p:cxnSp>
            <p:nvCxnSpPr>
              <p:cNvPr id="453" name="Straight Connector 452">
                <a:extLst>
                  <a:ext uri="{FF2B5EF4-FFF2-40B4-BE49-F238E27FC236}">
                    <a16:creationId xmlns:a16="http://schemas.microsoft.com/office/drawing/2014/main" id="{4676732D-6C99-4F59-9EA4-FB48280F0F09}"/>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2" name="Rectangle 511">
                <a:extLst>
                  <a:ext uri="{FF2B5EF4-FFF2-40B4-BE49-F238E27FC236}">
                    <a16:creationId xmlns:a16="http://schemas.microsoft.com/office/drawing/2014/main" id="{1BFBC584-E232-4F86-BF19-F47FF9E28E6F}"/>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447" name="Group 446">
              <a:extLst>
                <a:ext uri="{FF2B5EF4-FFF2-40B4-BE49-F238E27FC236}">
                  <a16:creationId xmlns:a16="http://schemas.microsoft.com/office/drawing/2014/main" id="{8BF90521-D75D-416A-B8B8-8857895E4B28}"/>
                </a:ext>
              </a:extLst>
            </p:cNvPr>
            <p:cNvGrpSpPr/>
            <p:nvPr/>
          </p:nvGrpSpPr>
          <p:grpSpPr>
            <a:xfrm>
              <a:off x="6478071" y="2443463"/>
              <a:ext cx="59952" cy="59952"/>
              <a:chOff x="3544362" y="2448739"/>
              <a:chExt cx="59952" cy="59952"/>
            </a:xfrm>
          </p:grpSpPr>
          <p:cxnSp>
            <p:nvCxnSpPr>
              <p:cNvPr id="449" name="Straight Connector 448">
                <a:extLst>
                  <a:ext uri="{FF2B5EF4-FFF2-40B4-BE49-F238E27FC236}">
                    <a16:creationId xmlns:a16="http://schemas.microsoft.com/office/drawing/2014/main" id="{B75BA815-73C3-495B-A633-6DC74EF6E3C7}"/>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3C6A5D4D-A695-41A4-8658-B13A951C7541}"/>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cxnSp>
          <p:nvCxnSpPr>
            <p:cNvPr id="448" name="Straight Connector 447">
              <a:extLst>
                <a:ext uri="{FF2B5EF4-FFF2-40B4-BE49-F238E27FC236}">
                  <a16:creationId xmlns:a16="http://schemas.microsoft.com/office/drawing/2014/main" id="{3155721B-E2DE-407A-9876-25BDFF2D6C65}"/>
                </a:ext>
              </a:extLst>
            </p:cNvPr>
            <p:cNvCxnSpPr>
              <a:cxnSpLocks/>
            </p:cNvCxnSpPr>
            <p:nvPr/>
          </p:nvCxnSpPr>
          <p:spPr>
            <a:xfrm>
              <a:off x="5041605" y="2602394"/>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520" name="Group 519">
            <a:extLst>
              <a:ext uri="{FF2B5EF4-FFF2-40B4-BE49-F238E27FC236}">
                <a16:creationId xmlns:a16="http://schemas.microsoft.com/office/drawing/2014/main" id="{4ADFC889-FAA5-432F-81DE-01FF79224979}"/>
              </a:ext>
            </a:extLst>
          </p:cNvPr>
          <p:cNvGrpSpPr/>
          <p:nvPr/>
        </p:nvGrpSpPr>
        <p:grpSpPr>
          <a:xfrm>
            <a:off x="10074669" y="2884781"/>
            <a:ext cx="585527" cy="1090514"/>
            <a:chOff x="10084161" y="3071504"/>
            <a:chExt cx="585527" cy="1090514"/>
          </a:xfrm>
        </p:grpSpPr>
        <p:grpSp>
          <p:nvGrpSpPr>
            <p:cNvPr id="521" name="Group 520">
              <a:extLst>
                <a:ext uri="{FF2B5EF4-FFF2-40B4-BE49-F238E27FC236}">
                  <a16:creationId xmlns:a16="http://schemas.microsoft.com/office/drawing/2014/main" id="{75A6F67B-90D2-493F-8237-19A5EBA9F7B1}"/>
                </a:ext>
              </a:extLst>
            </p:cNvPr>
            <p:cNvGrpSpPr/>
            <p:nvPr/>
          </p:nvGrpSpPr>
          <p:grpSpPr>
            <a:xfrm>
              <a:off x="10084161" y="3071504"/>
              <a:ext cx="585527" cy="1090514"/>
              <a:chOff x="10084161" y="3117288"/>
              <a:chExt cx="585527" cy="1090514"/>
            </a:xfrm>
          </p:grpSpPr>
          <p:sp>
            <p:nvSpPr>
              <p:cNvPr id="525" name="Rectangle: Rounded Corners 524">
                <a:extLst>
                  <a:ext uri="{FF2B5EF4-FFF2-40B4-BE49-F238E27FC236}">
                    <a16:creationId xmlns:a16="http://schemas.microsoft.com/office/drawing/2014/main" id="{A5D2AC59-B718-4F1D-8A99-57CFA728B6DF}"/>
                  </a:ext>
                </a:extLst>
              </p:cNvPr>
              <p:cNvSpPr/>
              <p:nvPr/>
            </p:nvSpPr>
            <p:spPr bwMode="auto">
              <a:xfrm>
                <a:off x="10084161" y="3117288"/>
                <a:ext cx="585527" cy="1090514"/>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6" name="Oval 525">
                <a:extLst>
                  <a:ext uri="{FF2B5EF4-FFF2-40B4-BE49-F238E27FC236}">
                    <a16:creationId xmlns:a16="http://schemas.microsoft.com/office/drawing/2014/main" id="{3C9221AC-3EF5-4CC6-BC8A-A9739D5D0315}"/>
                  </a:ext>
                </a:extLst>
              </p:cNvPr>
              <p:cNvSpPr/>
              <p:nvPr/>
            </p:nvSpPr>
            <p:spPr bwMode="auto">
              <a:xfrm>
                <a:off x="10283455" y="3245970"/>
                <a:ext cx="186938" cy="186938"/>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7" name="Oval 526">
                <a:extLst>
                  <a:ext uri="{FF2B5EF4-FFF2-40B4-BE49-F238E27FC236}">
                    <a16:creationId xmlns:a16="http://schemas.microsoft.com/office/drawing/2014/main" id="{52C221E1-9180-4523-9B24-B85C0C489F5B}"/>
                  </a:ext>
                </a:extLst>
              </p:cNvPr>
              <p:cNvSpPr/>
              <p:nvPr/>
            </p:nvSpPr>
            <p:spPr bwMode="auto">
              <a:xfrm>
                <a:off x="10354065" y="4101529"/>
                <a:ext cx="45719" cy="45719"/>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8" name="Rectangle: Rounded Corners 527">
                <a:extLst>
                  <a:ext uri="{FF2B5EF4-FFF2-40B4-BE49-F238E27FC236}">
                    <a16:creationId xmlns:a16="http://schemas.microsoft.com/office/drawing/2014/main" id="{266D8636-5780-4877-83AF-7E0CF16C3A09}"/>
                  </a:ext>
                </a:extLst>
              </p:cNvPr>
              <p:cNvSpPr/>
              <p:nvPr/>
            </p:nvSpPr>
            <p:spPr bwMode="auto">
              <a:xfrm>
                <a:off x="10209505" y="3510760"/>
                <a:ext cx="342529"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9" name="Rectangle: Rounded Corners 528">
                <a:extLst>
                  <a:ext uri="{FF2B5EF4-FFF2-40B4-BE49-F238E27FC236}">
                    <a16:creationId xmlns:a16="http://schemas.microsoft.com/office/drawing/2014/main" id="{71CB044B-77FD-41FF-8B54-14A102825FF5}"/>
                  </a:ext>
                </a:extLst>
              </p:cNvPr>
              <p:cNvSpPr/>
              <p:nvPr/>
            </p:nvSpPr>
            <p:spPr bwMode="auto">
              <a:xfrm>
                <a:off x="10209505" y="3704250"/>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30" name="Rectangle: Rounded Corners 529">
                <a:extLst>
                  <a:ext uri="{FF2B5EF4-FFF2-40B4-BE49-F238E27FC236}">
                    <a16:creationId xmlns:a16="http://schemas.microsoft.com/office/drawing/2014/main" id="{CF23083F-DCB1-4F0A-A9CD-8B05E8A83EE7}"/>
                  </a:ext>
                </a:extLst>
              </p:cNvPr>
              <p:cNvSpPr/>
              <p:nvPr/>
            </p:nvSpPr>
            <p:spPr bwMode="auto">
              <a:xfrm>
                <a:off x="10209505" y="3896979"/>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cxnSp>
          <p:nvCxnSpPr>
            <p:cNvPr id="522" name="Straight Connector 521">
              <a:extLst>
                <a:ext uri="{FF2B5EF4-FFF2-40B4-BE49-F238E27FC236}">
                  <a16:creationId xmlns:a16="http://schemas.microsoft.com/office/drawing/2014/main" id="{7337BE95-2952-40A4-9FFE-A94B9EC2BBD5}"/>
                </a:ext>
              </a:extLst>
            </p:cNvPr>
            <p:cNvCxnSpPr/>
            <p:nvPr/>
          </p:nvCxnSpPr>
          <p:spPr>
            <a:xfrm>
              <a:off x="10334438" y="3120488"/>
              <a:ext cx="84972" cy="0"/>
            </a:xfrm>
            <a:prstGeom prst="line">
              <a:avLst/>
            </a:prstGeom>
            <a:noFill/>
            <a:ln w="15875">
              <a:solidFill>
                <a:schemeClr val="tx1"/>
              </a:solidFill>
              <a:round/>
              <a:headEnd/>
              <a:tailEnd/>
            </a:ln>
          </p:spPr>
        </p:cxnSp>
        <p:sp>
          <p:nvSpPr>
            <p:cNvPr id="523" name="Rectangle: Rounded Corners 522">
              <a:extLst>
                <a:ext uri="{FF2B5EF4-FFF2-40B4-BE49-F238E27FC236}">
                  <a16:creationId xmlns:a16="http://schemas.microsoft.com/office/drawing/2014/main" id="{DFCD55D7-645E-4BF0-808B-7264B54D39CF}"/>
                </a:ext>
              </a:extLst>
            </p:cNvPr>
            <p:cNvSpPr/>
            <p:nvPr/>
          </p:nvSpPr>
          <p:spPr bwMode="auto">
            <a:xfrm>
              <a:off x="10412736" y="3658466"/>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4" name="Rectangle: Rounded Corners 523">
              <a:extLst>
                <a:ext uri="{FF2B5EF4-FFF2-40B4-BE49-F238E27FC236}">
                  <a16:creationId xmlns:a16="http://schemas.microsoft.com/office/drawing/2014/main" id="{B9438F71-61A1-48C2-9EF8-44C84F35D298}"/>
                </a:ext>
              </a:extLst>
            </p:cNvPr>
            <p:cNvSpPr/>
            <p:nvPr/>
          </p:nvSpPr>
          <p:spPr bwMode="auto">
            <a:xfrm>
              <a:off x="10412736" y="3851195"/>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sp>
        <p:nvSpPr>
          <p:cNvPr id="531" name="Rectangle 530">
            <a:extLst>
              <a:ext uri="{FF2B5EF4-FFF2-40B4-BE49-F238E27FC236}">
                <a16:creationId xmlns:a16="http://schemas.microsoft.com/office/drawing/2014/main" id="{0A4F0CB3-74A7-415C-BBAF-B5F84364B7C1}"/>
              </a:ext>
            </a:extLst>
          </p:cNvPr>
          <p:cNvSpPr/>
          <p:nvPr/>
        </p:nvSpPr>
        <p:spPr bwMode="auto">
          <a:xfrm>
            <a:off x="9119033" y="1282927"/>
            <a:ext cx="2631340"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Build your experience</a:t>
            </a:r>
          </a:p>
        </p:txBody>
      </p:sp>
      <p:grpSp>
        <p:nvGrpSpPr>
          <p:cNvPr id="532" name="Group 531">
            <a:extLst>
              <a:ext uri="{FF2B5EF4-FFF2-40B4-BE49-F238E27FC236}">
                <a16:creationId xmlns:a16="http://schemas.microsoft.com/office/drawing/2014/main" id="{30CCB179-5CE5-48B2-B0F6-08A6C6CDE7C3}"/>
              </a:ext>
            </a:extLst>
          </p:cNvPr>
          <p:cNvGrpSpPr/>
          <p:nvPr/>
        </p:nvGrpSpPr>
        <p:grpSpPr>
          <a:xfrm>
            <a:off x="6302211" y="2798615"/>
            <a:ext cx="2509648" cy="1828445"/>
            <a:chOff x="2266283" y="2734746"/>
            <a:chExt cx="2615623" cy="1910922"/>
          </a:xfrm>
        </p:grpSpPr>
        <p:sp>
          <p:nvSpPr>
            <p:cNvPr id="533" name="TextBox 532">
              <a:extLst>
                <a:ext uri="{FF2B5EF4-FFF2-40B4-BE49-F238E27FC236}">
                  <a16:creationId xmlns:a16="http://schemas.microsoft.com/office/drawing/2014/main" id="{35836C25-D9A1-4640-BC82-0AFA802FEC96}"/>
                </a:ext>
              </a:extLst>
            </p:cNvPr>
            <p:cNvSpPr txBox="1"/>
            <p:nvPr/>
          </p:nvSpPr>
          <p:spPr>
            <a:xfrm>
              <a:off x="2671849" y="2734746"/>
              <a:ext cx="1834076" cy="511396"/>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Timeline</a:t>
              </a:r>
            </a:p>
          </p:txBody>
        </p:sp>
        <p:grpSp>
          <p:nvGrpSpPr>
            <p:cNvPr id="534" name="Group 533">
              <a:extLst>
                <a:ext uri="{FF2B5EF4-FFF2-40B4-BE49-F238E27FC236}">
                  <a16:creationId xmlns:a16="http://schemas.microsoft.com/office/drawing/2014/main" id="{121E67FD-EDB0-4316-87AB-85AD267C09D2}"/>
                </a:ext>
              </a:extLst>
            </p:cNvPr>
            <p:cNvGrpSpPr/>
            <p:nvPr/>
          </p:nvGrpSpPr>
          <p:grpSpPr>
            <a:xfrm>
              <a:off x="2266283" y="3152287"/>
              <a:ext cx="2615623" cy="1493381"/>
              <a:chOff x="860785" y="2274531"/>
              <a:chExt cx="1711028" cy="976904"/>
            </a:xfrm>
          </p:grpSpPr>
          <p:grpSp>
            <p:nvGrpSpPr>
              <p:cNvPr id="536" name="Group 535">
                <a:extLst>
                  <a:ext uri="{FF2B5EF4-FFF2-40B4-BE49-F238E27FC236}">
                    <a16:creationId xmlns:a16="http://schemas.microsoft.com/office/drawing/2014/main" id="{BFCBFC96-EC2F-424A-A282-3F532F43BDF4}"/>
                  </a:ext>
                </a:extLst>
              </p:cNvPr>
              <p:cNvGrpSpPr/>
              <p:nvPr/>
            </p:nvGrpSpPr>
            <p:grpSpPr>
              <a:xfrm>
                <a:off x="860785" y="2274531"/>
                <a:ext cx="1711028" cy="976904"/>
                <a:chOff x="506413" y="1787409"/>
                <a:chExt cx="2105025" cy="1201854"/>
              </a:xfrm>
            </p:grpSpPr>
            <p:sp>
              <p:nvSpPr>
                <p:cNvPr id="538" name="Rectangle 20">
                  <a:extLst>
                    <a:ext uri="{FF2B5EF4-FFF2-40B4-BE49-F238E27FC236}">
                      <a16:creationId xmlns:a16="http://schemas.microsoft.com/office/drawing/2014/main" id="{0EA8554E-71EC-4814-8277-CC6894BC4591}"/>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9" name="Oval 21">
                  <a:extLst>
                    <a:ext uri="{FF2B5EF4-FFF2-40B4-BE49-F238E27FC236}">
                      <a16:creationId xmlns:a16="http://schemas.microsoft.com/office/drawing/2014/main" id="{32BC5C88-32E8-452E-BA11-1922BBAB4B98}"/>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0" name="Freeform 23">
                  <a:extLst>
                    <a:ext uri="{FF2B5EF4-FFF2-40B4-BE49-F238E27FC236}">
                      <a16:creationId xmlns:a16="http://schemas.microsoft.com/office/drawing/2014/main" id="{3A5BF1EE-4F0A-4713-96AC-C77D6CC3261E}"/>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537" name="Rectangle 536">
                <a:extLst>
                  <a:ext uri="{FF2B5EF4-FFF2-40B4-BE49-F238E27FC236}">
                    <a16:creationId xmlns:a16="http://schemas.microsoft.com/office/drawing/2014/main" id="{632D69D2-9E89-42E1-B0BA-A70C52F19FF5}"/>
                  </a:ext>
                </a:extLst>
              </p:cNvPr>
              <p:cNvSpPr/>
              <p:nvPr/>
            </p:nvSpPr>
            <p:spPr bwMode="auto">
              <a:xfrm>
                <a:off x="1173850" y="2444123"/>
                <a:ext cx="290399" cy="21046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535" name="Straight Connector 534">
              <a:extLst>
                <a:ext uri="{FF2B5EF4-FFF2-40B4-BE49-F238E27FC236}">
                  <a16:creationId xmlns:a16="http://schemas.microsoft.com/office/drawing/2014/main" id="{C5F1B8E3-C803-450D-BC96-1F4D4A20513D}"/>
                </a:ext>
              </a:extLst>
            </p:cNvPr>
            <p:cNvCxnSpPr>
              <a:cxnSpLocks/>
            </p:cNvCxnSpPr>
            <p:nvPr/>
          </p:nvCxnSpPr>
          <p:spPr>
            <a:xfrm>
              <a:off x="4438397" y="3388247"/>
              <a:ext cx="2935" cy="97151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41" name="Rectangle 540">
            <a:extLst>
              <a:ext uri="{FF2B5EF4-FFF2-40B4-BE49-F238E27FC236}">
                <a16:creationId xmlns:a16="http://schemas.microsoft.com/office/drawing/2014/main" id="{0597DFBE-1AD8-471D-B354-0301B3E94D8E}"/>
              </a:ext>
            </a:extLst>
          </p:cNvPr>
          <p:cNvSpPr/>
          <p:nvPr/>
        </p:nvSpPr>
        <p:spPr bwMode="auto">
          <a:xfrm>
            <a:off x="7281759"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2" name="Rectangle 541">
            <a:extLst>
              <a:ext uri="{FF2B5EF4-FFF2-40B4-BE49-F238E27FC236}">
                <a16:creationId xmlns:a16="http://schemas.microsoft.com/office/drawing/2014/main" id="{21D64CB2-6E08-4F67-A29E-5B4CA85CB2A4}"/>
              </a:ext>
            </a:extLst>
          </p:cNvPr>
          <p:cNvSpPr/>
          <p:nvPr/>
        </p:nvSpPr>
        <p:spPr bwMode="auto">
          <a:xfrm>
            <a:off x="7816826"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3" name="Rectangle 542">
            <a:extLst>
              <a:ext uri="{FF2B5EF4-FFF2-40B4-BE49-F238E27FC236}">
                <a16:creationId xmlns:a16="http://schemas.microsoft.com/office/drawing/2014/main" id="{E141DED6-1D7C-4394-AC32-2E6F1F51197F}"/>
              </a:ext>
            </a:extLst>
          </p:cNvPr>
          <p:cNvSpPr/>
          <p:nvPr/>
        </p:nvSpPr>
        <p:spPr bwMode="auto">
          <a:xfrm>
            <a:off x="6753013"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4" name="Rectangle 543">
            <a:extLst>
              <a:ext uri="{FF2B5EF4-FFF2-40B4-BE49-F238E27FC236}">
                <a16:creationId xmlns:a16="http://schemas.microsoft.com/office/drawing/2014/main" id="{B4D9EDBF-AFE2-4579-BE9B-07A0DD25450D}"/>
              </a:ext>
            </a:extLst>
          </p:cNvPr>
          <p:cNvSpPr/>
          <p:nvPr/>
        </p:nvSpPr>
        <p:spPr bwMode="auto">
          <a:xfrm>
            <a:off x="7288080"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548" name="Picture 547">
            <a:extLst>
              <a:ext uri="{FF2B5EF4-FFF2-40B4-BE49-F238E27FC236}">
                <a16:creationId xmlns:a16="http://schemas.microsoft.com/office/drawing/2014/main" id="{1FD5AFCD-0F16-4C32-BC98-AD408B560B68}"/>
              </a:ext>
            </a:extLst>
          </p:cNvPr>
          <p:cNvPicPr>
            <a:picLocks noChangeAspect="1"/>
          </p:cNvPicPr>
          <p:nvPr/>
        </p:nvPicPr>
        <p:blipFill rotWithShape="1">
          <a:blip r:embed="rId3">
            <a:lum bright="70000" contrast="-70000"/>
          </a:blip>
          <a:srcRect l="29939" t="12869" b="5805"/>
          <a:stretch/>
        </p:blipFill>
        <p:spPr>
          <a:xfrm>
            <a:off x="2613617" y="5095985"/>
            <a:ext cx="2403013" cy="1241242"/>
          </a:xfrm>
          <a:prstGeom prst="rect">
            <a:avLst/>
          </a:prstGeom>
        </p:spPr>
      </p:pic>
      <p:sp>
        <p:nvSpPr>
          <p:cNvPr id="549" name="Title 1">
            <a:extLst>
              <a:ext uri="{FF2B5EF4-FFF2-40B4-BE49-F238E27FC236}">
                <a16:creationId xmlns:a16="http://schemas.microsoft.com/office/drawing/2014/main" id="{7932D018-B5AF-49F6-945F-C4784440A8EE}"/>
              </a:ext>
            </a:extLst>
          </p:cNvPr>
          <p:cNvSpPr txBox="1">
            <a:spLocks/>
          </p:cNvSpPr>
          <p:nvPr/>
        </p:nvSpPr>
        <p:spPr>
          <a:xfrm>
            <a:off x="4427795" y="5481255"/>
            <a:ext cx="3336411" cy="486532"/>
          </a:xfrm>
          <a:prstGeom prst="rect">
            <a:avLst/>
          </a:prstGeom>
        </p:spPr>
        <p:txBody>
          <a:bodyPr vert="horz" wrap="square" lIns="146284" tIns="91427" rIns="146284" bIns="91427" rtlCol="0" anchor="t">
            <a:noAutofit/>
          </a:bodyPr>
          <a:lstStyle>
            <a:lvl1pPr marL="0" algn="l" defTabSz="896218" rtl="0" eaLnBrk="1" latinLnBrk="0" hangingPunct="1">
              <a:lnSpc>
                <a:spcPct val="90000"/>
              </a:lnSpc>
              <a:spcBef>
                <a:spcPct val="0"/>
              </a:spcBef>
              <a:buNone/>
              <a:defRPr lang="en-US" sz="3921" b="0" i="0" u="none" kern="1200" cap="none" spc="-147" baseline="0" dirty="0">
                <a:ln w="3175">
                  <a:noFill/>
                </a:ln>
                <a:solidFill>
                  <a:schemeClr val="accent5">
                    <a:lumMod val="50000"/>
                  </a:schemeClr>
                </a:solidFill>
                <a:effectLst/>
                <a:latin typeface="Segoe UI Semibold" charset="0"/>
                <a:ea typeface="Segoe UI Semibold" charset="0"/>
                <a:cs typeface="Segoe UI Semibold" charset="0"/>
              </a:defRPr>
            </a:lvl1pPr>
          </a:lstStyle>
          <a:p>
            <a:pPr marL="0" marR="0" lvl="0" indent="0" algn="l" defTabSz="896218" rtl="0" eaLnBrk="1" fontAlgn="auto" latinLnBrk="0" hangingPunct="1">
              <a:lnSpc>
                <a:spcPct val="90000"/>
              </a:lnSpc>
              <a:spcBef>
                <a:spcPct val="0"/>
              </a:spcBef>
              <a:spcAft>
                <a:spcPts val="0"/>
              </a:spcAft>
              <a:buClrTx/>
              <a:buSzTx/>
              <a:buFontTx/>
              <a:buNone/>
              <a:tabLst/>
              <a:defRPr/>
            </a:pPr>
            <a:r>
              <a:rPr kumimoji="0" lang="en-US" sz="3200" b="0" i="0" u="none" strike="noStrike" kern="0" cap="none" spc="-50" normalizeH="0" baseline="0" noProof="0" dirty="0">
                <a:ln w="3175">
                  <a:noFill/>
                </a:ln>
                <a:solidFill>
                  <a:srgbClr val="FF0000"/>
                </a:solidFill>
                <a:effectLst/>
                <a:uLnTx/>
                <a:uFillTx/>
                <a:latin typeface="Segoe UI Semibold" panose="020B0702040204020203" pitchFamily="34" charset="0"/>
                <a:cs typeface="Segoe UI Semibold" panose="020B0702040204020203" pitchFamily="34" charset="0"/>
              </a:rPr>
              <a:t>Microsoft </a:t>
            </a:r>
            <a:r>
              <a:rPr kumimoji="0" lang="en-US" sz="3200" b="0" i="0" u="none" strike="noStrike" kern="0" cap="none" spc="-50" normalizeH="0" baseline="0" noProof="0" dirty="0">
                <a:ln>
                  <a:noFill/>
                </a:ln>
                <a:solidFill>
                  <a:srgbClr val="FF0000"/>
                </a:solidFill>
                <a:effectLst/>
                <a:uLnTx/>
                <a:uFillTx/>
                <a:latin typeface="Segoe UI Semibold" panose="020B0702040204020203" pitchFamily="34" charset="0"/>
                <a:cs typeface="Segoe UI Semibold" panose="020B0702040204020203" pitchFamily="34" charset="0"/>
              </a:rPr>
              <a:t>Graph</a:t>
            </a:r>
            <a:endParaRPr kumimoji="0" lang="en-US" sz="3200" b="0" i="0" u="none" strike="noStrike" kern="1200" cap="none" spc="-147" normalizeH="0" baseline="0" noProof="0" dirty="0">
              <a:ln w="3175">
                <a:noFill/>
              </a:ln>
              <a:solidFill>
                <a:srgbClr val="FF0000"/>
              </a:solidFill>
              <a:effectLst/>
              <a:uLnTx/>
              <a:uFillTx/>
            </a:endParaRPr>
          </a:p>
        </p:txBody>
      </p:sp>
      <p:sp>
        <p:nvSpPr>
          <p:cNvPr id="550" name="Oval 21">
            <a:extLst>
              <a:ext uri="{FF2B5EF4-FFF2-40B4-BE49-F238E27FC236}">
                <a16:creationId xmlns:a16="http://schemas.microsoft.com/office/drawing/2014/main" id="{A8A8D9A8-439E-41EF-A5F9-A0510045FD5B}"/>
              </a:ext>
            </a:extLst>
          </p:cNvPr>
          <p:cNvSpPr>
            <a:spLocks noChangeArrowheads="1"/>
          </p:cNvSpPr>
          <p:nvPr/>
        </p:nvSpPr>
        <p:spPr bwMode="auto">
          <a:xfrm>
            <a:off x="8342789" y="3343833"/>
            <a:ext cx="43530" cy="4341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cxnSp>
        <p:nvCxnSpPr>
          <p:cNvPr id="551" name="Straight Connector 550">
            <a:extLst>
              <a:ext uri="{FF2B5EF4-FFF2-40B4-BE49-F238E27FC236}">
                <a16:creationId xmlns:a16="http://schemas.microsoft.com/office/drawing/2014/main" id="{4149A83A-69FA-4262-870F-85A63C274DAF}"/>
              </a:ext>
            </a:extLst>
          </p:cNvPr>
          <p:cNvCxnSpPr/>
          <p:nvPr/>
        </p:nvCxnSpPr>
        <p:spPr>
          <a:xfrm>
            <a:off x="7087904" y="4291900"/>
            <a:ext cx="1239419"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45" name="Group 544">
            <a:extLst>
              <a:ext uri="{FF2B5EF4-FFF2-40B4-BE49-F238E27FC236}">
                <a16:creationId xmlns:a16="http://schemas.microsoft.com/office/drawing/2014/main" id="{E59D298E-965D-4FDA-A5BA-D763AC140196}"/>
              </a:ext>
            </a:extLst>
          </p:cNvPr>
          <p:cNvGrpSpPr/>
          <p:nvPr/>
        </p:nvGrpSpPr>
        <p:grpSpPr>
          <a:xfrm rot="10800000" flipH="1">
            <a:off x="3563058" y="4859293"/>
            <a:ext cx="534291" cy="648525"/>
            <a:chOff x="9158285" y="3056784"/>
            <a:chExt cx="606272" cy="735896"/>
          </a:xfrm>
        </p:grpSpPr>
        <p:sp>
          <p:nvSpPr>
            <p:cNvPr id="546" name="Freeform 168">
              <a:extLst>
                <a:ext uri="{FF2B5EF4-FFF2-40B4-BE49-F238E27FC236}">
                  <a16:creationId xmlns:a16="http://schemas.microsoft.com/office/drawing/2014/main" id="{3F40CC9E-F4F4-47DB-95D4-42B300C12BAC}"/>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547" name="Freeform 167">
              <a:extLst>
                <a:ext uri="{FF2B5EF4-FFF2-40B4-BE49-F238E27FC236}">
                  <a16:creationId xmlns:a16="http://schemas.microsoft.com/office/drawing/2014/main" id="{8C4E4AEC-2103-44A5-81AA-45AB70D71754}"/>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grpSp>
        <p:nvGrpSpPr>
          <p:cNvPr id="393" name="Group 392">
            <a:extLst>
              <a:ext uri="{FF2B5EF4-FFF2-40B4-BE49-F238E27FC236}">
                <a16:creationId xmlns:a16="http://schemas.microsoft.com/office/drawing/2014/main" id="{5D3B1263-BC7E-42EA-8D5E-215DCFD59177}"/>
              </a:ext>
            </a:extLst>
          </p:cNvPr>
          <p:cNvGrpSpPr/>
          <p:nvPr/>
        </p:nvGrpSpPr>
        <p:grpSpPr>
          <a:xfrm rot="10800000">
            <a:off x="8907580" y="4847833"/>
            <a:ext cx="534291" cy="648525"/>
            <a:chOff x="9158285" y="3056784"/>
            <a:chExt cx="606272" cy="735896"/>
          </a:xfrm>
        </p:grpSpPr>
        <p:sp>
          <p:nvSpPr>
            <p:cNvPr id="394" name="Freeform 168">
              <a:extLst>
                <a:ext uri="{FF2B5EF4-FFF2-40B4-BE49-F238E27FC236}">
                  <a16:creationId xmlns:a16="http://schemas.microsoft.com/office/drawing/2014/main" id="{ACE31FFE-04EC-4E76-8843-B59E6EF8C86B}"/>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395" name="Freeform 167">
              <a:extLst>
                <a:ext uri="{FF2B5EF4-FFF2-40B4-BE49-F238E27FC236}">
                  <a16:creationId xmlns:a16="http://schemas.microsoft.com/office/drawing/2014/main" id="{9CAA38B9-747A-4193-92AC-269228926886}"/>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3007169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 notifications with the Microsoft Graph API</a:t>
            </a:r>
          </a:p>
        </p:txBody>
      </p:sp>
      <p:sp>
        <p:nvSpPr>
          <p:cNvPr id="3" name="Text Placeholder 2"/>
          <p:cNvSpPr>
            <a:spLocks noGrp="1"/>
          </p:cNvSpPr>
          <p:nvPr>
            <p:ph type="body" sz="quarter" idx="10"/>
          </p:nvPr>
        </p:nvSpPr>
        <p:spPr>
          <a:xfrm>
            <a:off x="465138" y="1919804"/>
            <a:ext cx="11533187" cy="3360920"/>
          </a:xfrm>
        </p:spPr>
        <p:txBody>
          <a:bodyPr/>
          <a:lstStyle/>
          <a:p>
            <a:r>
              <a:rPr lang="en-US" sz="2400" dirty="0"/>
              <a:t>Allows applications to be notified when data changes in the Microsoft Graph</a:t>
            </a:r>
          </a:p>
          <a:p>
            <a:endParaRPr lang="en-US" sz="2400" dirty="0"/>
          </a:p>
          <a:p>
            <a:r>
              <a:rPr lang="en-US" sz="2400" dirty="0"/>
              <a:t>Subscribe to particular notifications </a:t>
            </a:r>
          </a:p>
          <a:p>
            <a:endParaRPr lang="en-US" sz="2400" dirty="0"/>
          </a:p>
          <a:p>
            <a:r>
              <a:rPr lang="en-US" sz="2400" dirty="0"/>
              <a:t>Renew subscriptions for notifications as needed</a:t>
            </a:r>
          </a:p>
          <a:p>
            <a:endParaRPr lang="en-US" sz="2400" dirty="0"/>
          </a:p>
          <a:p>
            <a:r>
              <a:rPr lang="en-US" sz="2400" dirty="0"/>
              <a:t>Combine notifications with track changes for robust data notifications</a:t>
            </a:r>
          </a:p>
          <a:p>
            <a:endParaRPr lang="en-US" sz="2400" dirty="0"/>
          </a:p>
          <a:p>
            <a:r>
              <a:rPr lang="en-US" sz="2400" dirty="0"/>
              <a:t>Use </a:t>
            </a:r>
            <a:r>
              <a:rPr lang="en-US" sz="2400" dirty="0" err="1"/>
              <a:t>ngrok</a:t>
            </a:r>
            <a:r>
              <a:rPr lang="en-US" sz="2400" dirty="0"/>
              <a:t> to simplify local development with notifications</a:t>
            </a:r>
          </a:p>
        </p:txBody>
      </p:sp>
    </p:spTree>
    <p:extLst>
      <p:ext uri="{BB962C8B-B14F-4D97-AF65-F5344CB8AC3E}">
        <p14:creationId xmlns:p14="http://schemas.microsoft.com/office/powerpoint/2010/main" val="10075787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animEffect transition="in" filter="fade">
                                      <p:cBhvr>
                                        <p:cTn id="27"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 notifications with the Microsoft Graph API</a:t>
            </a:r>
          </a:p>
        </p:txBody>
      </p:sp>
      <p:sp>
        <p:nvSpPr>
          <p:cNvPr id="3" name="Text Placeholder 2"/>
          <p:cNvSpPr>
            <a:spLocks noGrp="1"/>
          </p:cNvSpPr>
          <p:nvPr>
            <p:ph type="body" sz="quarter" idx="10"/>
          </p:nvPr>
        </p:nvSpPr>
        <p:spPr>
          <a:xfrm>
            <a:off x="465138" y="1919804"/>
            <a:ext cx="11533187" cy="4050340"/>
          </a:xfrm>
        </p:spPr>
        <p:txBody>
          <a:bodyPr/>
          <a:lstStyle/>
          <a:p>
            <a:r>
              <a:rPr lang="en-US" sz="2400" dirty="0"/>
              <a:t>Get notifications for  messages, events, contacts, users, groups, conversations, OneDrive files &amp; alerts endpoints</a:t>
            </a:r>
          </a:p>
          <a:p>
            <a:endParaRPr lang="en-US" sz="2400" dirty="0"/>
          </a:p>
          <a:p>
            <a:r>
              <a:rPr lang="en-US" sz="2400" dirty="0"/>
              <a:t>Stay up to date and in-sync with data in the Microsoft Graph</a:t>
            </a:r>
          </a:p>
          <a:p>
            <a:endParaRPr lang="en-US" sz="2400" dirty="0"/>
          </a:p>
          <a:p>
            <a:r>
              <a:rPr lang="en-US" sz="2400" dirty="0"/>
              <a:t>No “polling” at regular intervals required</a:t>
            </a:r>
          </a:p>
          <a:p>
            <a:endParaRPr lang="en-US" sz="2400" dirty="0"/>
          </a:p>
          <a:p>
            <a:r>
              <a:rPr lang="en-US" sz="2400" dirty="0"/>
              <a:t>Never miss a change</a:t>
            </a:r>
          </a:p>
          <a:p>
            <a:endParaRPr lang="en-US" sz="2400" dirty="0"/>
          </a:p>
          <a:p>
            <a:endParaRPr lang="en-US" sz="2400" dirty="0"/>
          </a:p>
          <a:p>
            <a:r>
              <a:rPr lang="en-US" sz="2400" dirty="0"/>
              <a:t> </a:t>
            </a:r>
          </a:p>
        </p:txBody>
      </p:sp>
    </p:spTree>
    <p:extLst>
      <p:ext uri="{BB962C8B-B14F-4D97-AF65-F5344CB8AC3E}">
        <p14:creationId xmlns:p14="http://schemas.microsoft.com/office/powerpoint/2010/main" val="1114573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animEffect transition="in" filter="fade">
                                      <p:cBhvr>
                                        <p:cTn id="27" dur="500"/>
                                        <p:tgtEl>
                                          <p:spTgt spid="3">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notification scenarios</a:t>
            </a:r>
          </a:p>
        </p:txBody>
      </p:sp>
      <p:sp>
        <p:nvSpPr>
          <p:cNvPr id="3" name="Text Placeholder 2"/>
          <p:cNvSpPr>
            <a:spLocks noGrp="1"/>
          </p:cNvSpPr>
          <p:nvPr>
            <p:ph type="body" sz="quarter" idx="10"/>
          </p:nvPr>
        </p:nvSpPr>
        <p:spPr>
          <a:xfrm>
            <a:off x="465138" y="1919804"/>
            <a:ext cx="11533187" cy="2215991"/>
          </a:xfrm>
        </p:spPr>
        <p:txBody>
          <a:bodyPr/>
          <a:lstStyle/>
          <a:p>
            <a:r>
              <a:rPr lang="en-US" sz="2400" dirty="0"/>
              <a:t>Translate an email when it arrives</a:t>
            </a:r>
          </a:p>
          <a:p>
            <a:endParaRPr lang="en-US" sz="2400" dirty="0"/>
          </a:p>
          <a:p>
            <a:r>
              <a:rPr lang="en-US" sz="2400" dirty="0"/>
              <a:t>Start a Flow when a document is X many months old</a:t>
            </a:r>
          </a:p>
          <a:p>
            <a:endParaRPr lang="en-US" sz="2400" dirty="0"/>
          </a:p>
          <a:p>
            <a:r>
              <a:rPr lang="en-US" sz="2400" dirty="0"/>
              <a:t>Create new user accounts in your application when a users joins an organization</a:t>
            </a:r>
          </a:p>
          <a:p>
            <a:endParaRPr lang="en-US" sz="2400" dirty="0"/>
          </a:p>
        </p:txBody>
      </p:sp>
    </p:spTree>
    <p:extLst>
      <p:ext uri="{BB962C8B-B14F-4D97-AF65-F5344CB8AC3E}">
        <p14:creationId xmlns:p14="http://schemas.microsoft.com/office/powerpoint/2010/main" val="36306327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3479830-2580-E440-8AA2-BD45D849DC87}"/>
              </a:ext>
            </a:extLst>
          </p:cNvPr>
          <p:cNvSpPr>
            <a:spLocks noGrp="1"/>
          </p:cNvSpPr>
          <p:nvPr>
            <p:ph type="title"/>
          </p:nvPr>
        </p:nvSpPr>
        <p:spPr/>
        <p:txBody>
          <a:bodyPr/>
          <a:lstStyle/>
          <a:p>
            <a:r>
              <a:rPr lang="en-US" dirty="0"/>
              <a:t>Get notified when user data changes</a:t>
            </a:r>
          </a:p>
        </p:txBody>
      </p:sp>
      <p:sp>
        <p:nvSpPr>
          <p:cNvPr id="4" name="Text Placeholder 3">
            <a:extLst>
              <a:ext uri="{FF2B5EF4-FFF2-40B4-BE49-F238E27FC236}">
                <a16:creationId xmlns:a16="http://schemas.microsoft.com/office/drawing/2014/main" id="{993800CA-C5B3-EC45-822A-08CA5D3E8684}"/>
              </a:ext>
            </a:extLst>
          </p:cNvPr>
          <p:cNvSpPr>
            <a:spLocks noGrp="1"/>
          </p:cNvSpPr>
          <p:nvPr>
            <p:ph type="body" sz="quarter" idx="11"/>
          </p:nvPr>
        </p:nvSpPr>
        <p:spPr>
          <a:xfrm>
            <a:off x="465138" y="5026024"/>
            <a:ext cx="3690937" cy="560025"/>
          </a:xfrm>
        </p:spPr>
        <p:txBody>
          <a:bodyPr/>
          <a:lstStyle/>
          <a:p>
            <a:r>
              <a:rPr lang="en-US" dirty="0">
                <a:latin typeface="+mj-lt"/>
              </a:rPr>
              <a:t>Create the app</a:t>
            </a:r>
          </a:p>
          <a:p>
            <a:r>
              <a:rPr lang="en-US" b="0" dirty="0">
                <a:solidFill>
                  <a:schemeClr val="bg1">
                    <a:lumMod val="10000"/>
                  </a:schemeClr>
                </a:solidFill>
              </a:rPr>
              <a:t>Build a .NET Core </a:t>
            </a:r>
            <a:r>
              <a:rPr lang="en-US" b="0" dirty="0" err="1">
                <a:solidFill>
                  <a:schemeClr val="bg1">
                    <a:lumMod val="10000"/>
                  </a:schemeClr>
                </a:solidFill>
              </a:rPr>
              <a:t>WebApi</a:t>
            </a:r>
            <a:r>
              <a:rPr lang="en-US" b="0" dirty="0">
                <a:solidFill>
                  <a:schemeClr val="bg1">
                    <a:lumMod val="10000"/>
                  </a:schemeClr>
                </a:solidFill>
              </a:rPr>
              <a:t> application</a:t>
            </a:r>
          </a:p>
        </p:txBody>
      </p:sp>
      <p:sp>
        <p:nvSpPr>
          <p:cNvPr id="5" name="Text Placeholder 4">
            <a:extLst>
              <a:ext uri="{FF2B5EF4-FFF2-40B4-BE49-F238E27FC236}">
                <a16:creationId xmlns:a16="http://schemas.microsoft.com/office/drawing/2014/main" id="{9D57C394-9BD5-6244-B8B1-DD2B7D5A52FB}"/>
              </a:ext>
            </a:extLst>
          </p:cNvPr>
          <p:cNvSpPr>
            <a:spLocks noGrp="1"/>
          </p:cNvSpPr>
          <p:nvPr>
            <p:ph type="body" sz="quarter" idx="12"/>
          </p:nvPr>
        </p:nvSpPr>
        <p:spPr>
          <a:xfrm>
            <a:off x="4386263" y="5026024"/>
            <a:ext cx="3690937" cy="790858"/>
          </a:xfrm>
        </p:spPr>
        <p:txBody>
          <a:bodyPr/>
          <a:lstStyle/>
          <a:p>
            <a:r>
              <a:rPr lang="en-US" dirty="0"/>
              <a:t>Subscribe for notifications</a:t>
            </a:r>
          </a:p>
          <a:p>
            <a:r>
              <a:rPr lang="en-US" dirty="0">
                <a:solidFill>
                  <a:schemeClr val="bg1">
                    <a:lumMod val="10000"/>
                  </a:schemeClr>
                </a:solidFill>
                <a:latin typeface="+mn-lt"/>
              </a:rPr>
              <a:t>Add code to subscribe to notifications when user data changes</a:t>
            </a:r>
          </a:p>
        </p:txBody>
      </p:sp>
      <p:sp>
        <p:nvSpPr>
          <p:cNvPr id="6" name="Text Placeholder 5">
            <a:extLst>
              <a:ext uri="{FF2B5EF4-FFF2-40B4-BE49-F238E27FC236}">
                <a16:creationId xmlns:a16="http://schemas.microsoft.com/office/drawing/2014/main" id="{3F2640DC-DF22-4B41-8293-820C7A18D4C9}"/>
              </a:ext>
            </a:extLst>
          </p:cNvPr>
          <p:cNvSpPr>
            <a:spLocks noGrp="1"/>
          </p:cNvSpPr>
          <p:nvPr>
            <p:ph type="body" sz="quarter" idx="13"/>
          </p:nvPr>
        </p:nvSpPr>
        <p:spPr>
          <a:xfrm>
            <a:off x="8307388" y="5026024"/>
            <a:ext cx="3690937" cy="790858"/>
          </a:xfrm>
        </p:spPr>
        <p:txBody>
          <a:bodyPr/>
          <a:lstStyle/>
          <a:p>
            <a:r>
              <a:rPr lang="en-US" dirty="0"/>
              <a:t>Receive notifications</a:t>
            </a:r>
          </a:p>
          <a:p>
            <a:r>
              <a:rPr lang="en-US" dirty="0">
                <a:solidFill>
                  <a:schemeClr val="bg1">
                    <a:lumMod val="10000"/>
                  </a:schemeClr>
                </a:solidFill>
                <a:latin typeface="+mn-lt"/>
              </a:rPr>
              <a:t>Add code to handle notifications when they occur</a:t>
            </a:r>
          </a:p>
        </p:txBody>
      </p:sp>
      <p:pic>
        <p:nvPicPr>
          <p:cNvPr id="11" name="Picture Placeholder 10">
            <a:extLst>
              <a:ext uri="{FF2B5EF4-FFF2-40B4-BE49-F238E27FC236}">
                <a16:creationId xmlns:a16="http://schemas.microsoft.com/office/drawing/2014/main" id="{5CA565AB-ABB0-463C-B165-64B7C916F215}"/>
              </a:ext>
            </a:extLst>
          </p:cNvPr>
          <p:cNvPicPr>
            <a:picLocks noGrp="1" noChangeAspect="1"/>
          </p:cNvPicPr>
          <p:nvPr>
            <p:ph type="pic" sz="quarter" idx="14"/>
          </p:nvPr>
        </p:nvPicPr>
        <p:blipFill>
          <a:blip r:embed="rId2"/>
          <a:srcRect l="2037" r="2037"/>
          <a:stretch>
            <a:fillRect/>
          </a:stretch>
        </p:blipFill>
        <p:spPr>
          <a:prstGeom prst="rect">
            <a:avLst/>
          </a:prstGeom>
        </p:spPr>
      </p:pic>
      <p:pic>
        <p:nvPicPr>
          <p:cNvPr id="17" name="Picture Placeholder 16">
            <a:extLst>
              <a:ext uri="{FF2B5EF4-FFF2-40B4-BE49-F238E27FC236}">
                <a16:creationId xmlns:a16="http://schemas.microsoft.com/office/drawing/2014/main" id="{55188065-3B0A-454F-A111-856CD73B129A}"/>
              </a:ext>
            </a:extLst>
          </p:cNvPr>
          <p:cNvPicPr>
            <a:picLocks noGrp="1" noChangeAspect="1"/>
          </p:cNvPicPr>
          <p:nvPr>
            <p:ph type="pic" sz="quarter" idx="15"/>
          </p:nvPr>
        </p:nvPicPr>
        <p:blipFill>
          <a:blip r:embed="rId3"/>
          <a:srcRect l="13748" r="13748"/>
          <a:stretch>
            <a:fillRect/>
          </a:stretch>
        </p:blipFill>
        <p:spPr>
          <a:prstGeom prst="rect">
            <a:avLst/>
          </a:prstGeom>
        </p:spPr>
      </p:pic>
      <p:pic>
        <p:nvPicPr>
          <p:cNvPr id="18" name="Picture 17">
            <a:extLst>
              <a:ext uri="{FF2B5EF4-FFF2-40B4-BE49-F238E27FC236}">
                <a16:creationId xmlns:a16="http://schemas.microsoft.com/office/drawing/2014/main" id="{2387C695-D7EF-4E30-9DC1-20685B2FA499}"/>
              </a:ext>
            </a:extLst>
          </p:cNvPr>
          <p:cNvPicPr>
            <a:picLocks noChangeAspect="1"/>
          </p:cNvPicPr>
          <p:nvPr/>
        </p:nvPicPr>
        <p:blipFill>
          <a:blip r:embed="rId4"/>
          <a:stretch>
            <a:fillRect/>
          </a:stretch>
        </p:blipFill>
        <p:spPr>
          <a:xfrm>
            <a:off x="8368689" y="2193107"/>
            <a:ext cx="3602648" cy="2629718"/>
          </a:xfrm>
          <a:prstGeom prst="rect">
            <a:avLst/>
          </a:prstGeom>
        </p:spPr>
      </p:pic>
    </p:spTree>
    <p:extLst>
      <p:ext uri="{BB962C8B-B14F-4D97-AF65-F5344CB8AC3E}">
        <p14:creationId xmlns:p14="http://schemas.microsoft.com/office/powerpoint/2010/main" val="240702202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athena xmlns="http://schemas.microsoft.com/edu/athena" version="0.1.3396.0">
  <ink scale="0.5713244">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ink>
</athena>
</file>

<file path=customXml/itemProps1.xml><?xml version="1.0" encoding="utf-8"?>
<ds:datastoreItem xmlns:ds="http://schemas.openxmlformats.org/officeDocument/2006/customXml" ds:itemID="{AB748CBD-0949-444B-9600-75CD9A8FAB3E}">
  <ds:schemaRefs>
    <ds:schemaRef ds:uri="http://schemas.microsoft.com/edu/athena"/>
  </ds:schemaRefs>
</ds:datastoreItem>
</file>

<file path=docProps/app.xml><?xml version="1.0" encoding="utf-8"?>
<Properties xmlns="http://schemas.openxmlformats.org/officeDocument/2006/extended-properties" xmlns:vt="http://schemas.openxmlformats.org/officeDocument/2006/docPropsVTypes">
  <Template>Office templates</Template>
  <TotalTime>0</TotalTime>
  <Words>446</Words>
  <Application>Microsoft Macintosh PowerPoint</Application>
  <PresentationFormat>Custom</PresentationFormat>
  <Paragraphs>66</Paragraphs>
  <Slides>9</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Calibri</vt:lpstr>
      <vt:lpstr>Segoe UI</vt:lpstr>
      <vt:lpstr>Segoe UI Light</vt:lpstr>
      <vt:lpstr>Segoe UI Semibold</vt:lpstr>
      <vt:lpstr>Wingdings</vt:lpstr>
      <vt:lpstr>Office 365 PPT Template - 2017</vt:lpstr>
      <vt:lpstr>Change Notifications with Microsoft Graph</vt:lpstr>
      <vt:lpstr>Microsoft 365 Platform</vt:lpstr>
      <vt:lpstr>Change notifications with the Microsoft Graph API</vt:lpstr>
      <vt:lpstr>Change notifications with the Microsoft Graph API</vt:lpstr>
      <vt:lpstr>Example notification scenarios</vt:lpstr>
      <vt:lpstr>Get notified when user data changes</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2019-04-09T21:37:08Z</dcterms:modified>
</cp:coreProperties>
</file>

<file path=docProps/thumbnail.jpeg>
</file>